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296"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2CBA79B-C6D5-4930-816E-242261D0B595}" type="datetimeFigureOut">
              <a:rPr lang="ru-RU" smtClean="0"/>
              <a:pPr/>
              <a:t>11.12.2019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F2D61CE-CE7C-47FE-ADC9-BC6DC99620EF}"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BA79B-C6D5-4930-816E-242261D0B595}" type="datetimeFigureOut">
              <a:rPr lang="ru-RU" smtClean="0"/>
              <a:pPr/>
              <a:t>11.12.2019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2D61CE-CE7C-47FE-ADC9-BC6DC99620E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
            <a:ext cx="9144000" cy="3143248"/>
          </a:xfrm>
          <a:solidFill>
            <a:schemeClr val="accent2">
              <a:lumMod val="60000"/>
              <a:lumOff val="40000"/>
            </a:schemeClr>
          </a:solidFill>
        </p:spPr>
        <p:txBody>
          <a:bodyPr>
            <a:normAutofit fontScale="90000"/>
          </a:bodyPr>
          <a:lstStyle/>
          <a:p>
            <a:r>
              <a:rPr lang="ru-RU" sz="5000" b="1" dirty="0" smtClean="0">
                <a:latin typeface="Arial Narrow" pitchFamily="34" charset="0"/>
              </a:rPr>
              <a:t>Правила </a:t>
            </a:r>
            <a:r>
              <a:rPr lang="ru-RU" sz="5000" b="1" dirty="0">
                <a:latin typeface="Arial Narrow" pitchFamily="34" charset="0"/>
              </a:rPr>
              <a:t>оказания медицинской помощи иностранным гражданам на территории Российской Федерации</a:t>
            </a:r>
            <a:r>
              <a:rPr lang="ru-RU" sz="5000" dirty="0">
                <a:latin typeface="Arial Narrow" pitchFamily="34" charset="0"/>
              </a:rPr>
              <a:t/>
            </a:r>
            <a:br>
              <a:rPr lang="ru-RU" sz="5000" dirty="0">
                <a:latin typeface="Arial Narrow" pitchFamily="34" charset="0"/>
              </a:rPr>
            </a:br>
            <a:endParaRPr lang="ru-RU" sz="5000" dirty="0">
              <a:latin typeface="Arial Narrow" pitchFamily="34" charset="0"/>
            </a:endParaRPr>
          </a:p>
        </p:txBody>
      </p:sp>
      <p:sp>
        <p:nvSpPr>
          <p:cNvPr id="3" name="Подзаголовок 2"/>
          <p:cNvSpPr>
            <a:spLocks noGrp="1"/>
          </p:cNvSpPr>
          <p:nvPr>
            <p:ph type="subTitle" idx="1"/>
          </p:nvPr>
        </p:nvSpPr>
        <p:spPr>
          <a:xfrm>
            <a:off x="0" y="2643182"/>
            <a:ext cx="9144000" cy="4214818"/>
          </a:xfrm>
          <a:solidFill>
            <a:schemeClr val="bg1">
              <a:lumMod val="65000"/>
            </a:schemeClr>
          </a:solidFill>
        </p:spPr>
        <p:txBody>
          <a:bodyPr>
            <a:noAutofit/>
          </a:bodyPr>
          <a:lstStyle/>
          <a:p>
            <a:r>
              <a:rPr lang="ru-RU" sz="3000" dirty="0">
                <a:solidFill>
                  <a:schemeClr val="tx1"/>
                </a:solidFill>
                <a:latin typeface="Arial Narrow" pitchFamily="34" charset="0"/>
              </a:rPr>
              <a:t>Медицинская помощь иностранным гражданам, временно пребывающим (временно проживающим) или постоянно проживающим в Российской Федерации, оказывается медицинскими и иными осуществляющими медицинскую деятельность организациями независимо от их организационно-правовой формы, а также индивидуальными предпринимателями, осуществляющими медицинскую </a:t>
            </a:r>
            <a:r>
              <a:rPr lang="ru-RU" sz="3000" dirty="0" smtClean="0">
                <a:solidFill>
                  <a:schemeClr val="tx1"/>
                </a:solidFill>
                <a:latin typeface="Arial Narrow" pitchFamily="34" charset="0"/>
              </a:rPr>
              <a:t>деятельность</a:t>
            </a:r>
            <a:endParaRPr lang="ru-RU" sz="3000" dirty="0">
              <a:solidFill>
                <a:schemeClr val="tx1"/>
              </a:solidFill>
              <a:latin typeface="Arial Narrow"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071678"/>
          </a:xfrm>
          <a:solidFill>
            <a:schemeClr val="accent2">
              <a:lumMod val="60000"/>
              <a:lumOff val="40000"/>
            </a:schemeClr>
          </a:solidFill>
        </p:spPr>
        <p:txBody>
          <a:bodyPr>
            <a:normAutofit/>
          </a:bodyPr>
          <a:lstStyle/>
          <a:p>
            <a:r>
              <a:rPr lang="ru-RU" sz="3200" dirty="0">
                <a:latin typeface="Arial Narrow" pitchFamily="34" charset="0"/>
              </a:rPr>
              <a:t>Медицинскими организациями государственной и муниципальной систем здравоохранения указанная медицинская помощь оказывается иностранным гражданам </a:t>
            </a:r>
            <a:r>
              <a:rPr lang="ru-RU" sz="3200" dirty="0" smtClean="0">
                <a:latin typeface="Arial Narrow" pitchFamily="34" charset="0"/>
              </a:rPr>
              <a:t>бесплатно</a:t>
            </a:r>
            <a:endParaRPr lang="ru-RU" sz="3200" dirty="0">
              <a:latin typeface="Arial Narrow" pitchFamily="34" charset="0"/>
            </a:endParaRPr>
          </a:p>
        </p:txBody>
      </p:sp>
      <p:sp>
        <p:nvSpPr>
          <p:cNvPr id="3" name="Содержимое 2"/>
          <p:cNvSpPr>
            <a:spLocks noGrp="1"/>
          </p:cNvSpPr>
          <p:nvPr>
            <p:ph idx="1"/>
          </p:nvPr>
        </p:nvSpPr>
        <p:spPr>
          <a:xfrm>
            <a:off x="0" y="2071678"/>
            <a:ext cx="9144000" cy="4786322"/>
          </a:xfrm>
          <a:solidFill>
            <a:schemeClr val="bg1">
              <a:lumMod val="65000"/>
            </a:schemeClr>
          </a:solidFill>
        </p:spPr>
        <p:txBody>
          <a:bodyPr>
            <a:normAutofit fontScale="62500" lnSpcReduction="20000"/>
          </a:bodyPr>
          <a:lstStyle/>
          <a:p>
            <a:pPr marL="514350" indent="-514350">
              <a:buAutoNum type="arabicPeriod"/>
            </a:pPr>
            <a:endParaRPr lang="ru-RU" dirty="0" smtClean="0"/>
          </a:p>
          <a:p>
            <a:pPr marL="514350" indent="-514350" algn="just">
              <a:buAutoNum type="arabicPeriod"/>
            </a:pPr>
            <a:r>
              <a:rPr lang="ru-RU" sz="4000" dirty="0" smtClean="0">
                <a:latin typeface="Arial Narrow" pitchFamily="34" charset="0"/>
              </a:rPr>
              <a:t>Медицинская </a:t>
            </a:r>
            <a:r>
              <a:rPr lang="ru-RU" sz="4000" dirty="0">
                <a:latin typeface="Arial Narrow" pitchFamily="34" charset="0"/>
              </a:rPr>
              <a:t>помощь в экстренной форме при внезапных острых заболеваниях, состояниях, обострении хронических заболеваний, представляющих угрозу жизни пациента, оказывается иностранным гражданам медицинскими организациями </a:t>
            </a:r>
            <a:r>
              <a:rPr lang="ru-RU" sz="4000" dirty="0" smtClean="0">
                <a:latin typeface="Arial Narrow" pitchFamily="34" charset="0"/>
              </a:rPr>
              <a:t>бесплатно.</a:t>
            </a:r>
          </a:p>
          <a:p>
            <a:pPr marL="514350" indent="-514350" algn="just">
              <a:buAutoNum type="arabicPeriod"/>
            </a:pPr>
            <a:r>
              <a:rPr lang="ru-RU" sz="4000" dirty="0" smtClean="0">
                <a:latin typeface="Arial Narrow" pitchFamily="34" charset="0"/>
              </a:rPr>
              <a:t>Иностранные </a:t>
            </a:r>
            <a:r>
              <a:rPr lang="ru-RU" sz="4000" dirty="0">
                <a:latin typeface="Arial Narrow" pitchFamily="34" charset="0"/>
              </a:rPr>
              <a:t>граждане, являющиеся застрахованными лицами в соответствии с Федеральным законом "Об обязательном медицинском страховании в Российской Федерации", имеют право на бесплатное оказание медицинской помощи в рамках обязательного медицинского </a:t>
            </a:r>
            <a:r>
              <a:rPr lang="ru-RU" sz="4000" dirty="0" smtClean="0">
                <a:latin typeface="Arial Narrow" pitchFamily="34" charset="0"/>
              </a:rPr>
              <a:t>страхования.</a:t>
            </a:r>
          </a:p>
          <a:p>
            <a:pPr marL="514350" indent="-514350" algn="just">
              <a:buAutoNum type="arabicPeriod"/>
            </a:pPr>
            <a:r>
              <a:rPr lang="ru-RU" sz="4000" dirty="0" smtClean="0">
                <a:latin typeface="Arial Narrow" pitchFamily="34" charset="0"/>
              </a:rPr>
              <a:t>Скорая</a:t>
            </a:r>
            <a:r>
              <a:rPr lang="ru-RU" sz="4000" dirty="0">
                <a:latin typeface="Arial Narrow" pitchFamily="34" charset="0"/>
              </a:rPr>
              <a:t>, в том числе скорая специализированная, медицинская помощь оказывается иностранным гражданам при заболеваниях, несчастных случаях, травмах, отравлениях и других состояниях, требующих срочного медицинского вмешательства.</a:t>
            </a:r>
            <a:r>
              <a:rPr lang="ru-RU" dirty="0"/>
              <a:t/>
            </a:r>
            <a:br>
              <a:rPr lang="ru-RU" dirty="0"/>
            </a:b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571612"/>
          </a:xfrm>
          <a:solidFill>
            <a:schemeClr val="accent2">
              <a:lumMod val="60000"/>
              <a:lumOff val="40000"/>
            </a:schemeClr>
          </a:solidFill>
        </p:spPr>
        <p:txBody>
          <a:bodyPr>
            <a:normAutofit fontScale="90000"/>
          </a:bodyPr>
          <a:lstStyle/>
          <a:p>
            <a:r>
              <a:rPr lang="ru-RU" sz="3300" dirty="0" smtClean="0">
                <a:latin typeface="Arial Narrow" pitchFamily="34" charset="0"/>
              </a:rPr>
              <a:t/>
            </a:r>
            <a:br>
              <a:rPr lang="ru-RU" sz="3300" dirty="0" smtClean="0">
                <a:latin typeface="Arial Narrow" pitchFamily="34" charset="0"/>
              </a:rPr>
            </a:br>
            <a:r>
              <a:rPr lang="ru-RU" sz="3300" dirty="0">
                <a:latin typeface="Arial Narrow" pitchFamily="34" charset="0"/>
              </a:rPr>
              <a:t/>
            </a:r>
            <a:br>
              <a:rPr lang="ru-RU" sz="3300" dirty="0">
                <a:latin typeface="Arial Narrow" pitchFamily="34" charset="0"/>
              </a:rPr>
            </a:br>
            <a:r>
              <a:rPr lang="ru-RU" sz="3300" dirty="0" smtClean="0">
                <a:latin typeface="Arial Narrow" pitchFamily="34" charset="0"/>
              </a:rPr>
              <a:t>Медицинская документация об оказании платных услуг, </a:t>
            </a:r>
            <a:r>
              <a:rPr lang="ru-RU" sz="3300" dirty="0">
                <a:latin typeface="Arial Narrow" pitchFamily="34" charset="0"/>
              </a:rPr>
              <a:t>направляемая из Российской Федерации в другое государство, заполняется на русском </a:t>
            </a:r>
            <a:r>
              <a:rPr lang="ru-RU" sz="3300" dirty="0" smtClean="0">
                <a:latin typeface="Arial Narrow" pitchFamily="34" charset="0"/>
              </a:rPr>
              <a:t>языке</a:t>
            </a:r>
            <a:r>
              <a:rPr lang="ru-RU" dirty="0"/>
              <a:t/>
            </a:r>
            <a:br>
              <a:rPr lang="ru-RU" dirty="0"/>
            </a:br>
            <a:endParaRPr lang="ru-RU" dirty="0"/>
          </a:p>
        </p:txBody>
      </p:sp>
      <p:sp>
        <p:nvSpPr>
          <p:cNvPr id="3" name="Содержимое 2"/>
          <p:cNvSpPr>
            <a:spLocks noGrp="1"/>
          </p:cNvSpPr>
          <p:nvPr>
            <p:ph idx="1"/>
          </p:nvPr>
        </p:nvSpPr>
        <p:spPr>
          <a:xfrm>
            <a:off x="0" y="1571612"/>
            <a:ext cx="9144000" cy="5286388"/>
          </a:xfrm>
          <a:solidFill>
            <a:schemeClr val="bg1">
              <a:lumMod val="65000"/>
            </a:schemeClr>
          </a:solidFill>
        </p:spPr>
        <p:txBody>
          <a:bodyPr>
            <a:normAutofit fontScale="25000" lnSpcReduction="20000"/>
          </a:bodyPr>
          <a:lstStyle/>
          <a:p>
            <a:pPr marL="514350" indent="-514350">
              <a:buAutoNum type="arabicPeriod"/>
            </a:pPr>
            <a:endParaRPr lang="ru-RU" dirty="0" smtClean="0"/>
          </a:p>
          <a:p>
            <a:pPr marL="514350" indent="-514350" algn="just">
              <a:buAutoNum type="arabicPeriod"/>
            </a:pPr>
            <a:r>
              <a:rPr lang="ru-RU" sz="8000" dirty="0" smtClean="0">
                <a:latin typeface="Arial Narrow" pitchFamily="34" charset="0"/>
              </a:rPr>
              <a:t>Медицинская </a:t>
            </a:r>
            <a:r>
              <a:rPr lang="ru-RU" sz="8000" dirty="0">
                <a:latin typeface="Arial Narrow" pitchFamily="34" charset="0"/>
              </a:rPr>
              <a:t>помощь в неотложной форме (за исключением скорой, в том числе скорой специализированной, медицинской помощи) и плановой форме оказывается иностранным гражданам в соответствии с договорами о предоставлении платных медицинских услуг либо договорами добровольного медицинского страхования и (или) заключенными в пользу иностранных граждан, указанных в пункте 4 настоящих Правил, договорами в сфере обязательного медицинского страхования</a:t>
            </a:r>
            <a:r>
              <a:rPr lang="ru-RU" sz="8000" dirty="0" smtClean="0">
                <a:latin typeface="Arial Narrow" pitchFamily="34" charset="0"/>
              </a:rPr>
              <a:t>.</a:t>
            </a:r>
          </a:p>
          <a:p>
            <a:pPr marL="514350" indent="-514350" algn="just">
              <a:buAutoNum type="arabicPeriod"/>
            </a:pPr>
            <a:r>
              <a:rPr lang="ru-RU" sz="8000" dirty="0" smtClean="0">
                <a:latin typeface="Arial Narrow" pitchFamily="34" charset="0"/>
              </a:rPr>
              <a:t> </a:t>
            </a:r>
            <a:r>
              <a:rPr lang="ru-RU" sz="8000" dirty="0">
                <a:latin typeface="Arial Narrow" pitchFamily="34" charset="0"/>
              </a:rPr>
              <a:t>Медицинская помощь в плановой форме оказывается при условии представления иностранным гражданином письменных гарантий исполнения обязательства по оплате фактической стоимости медицинских услуг или предоплаты медицинских услуг исходя из предполагаемого объема предоставления этих услуг (за исключением случаев оказания медицинской помощи в соответствии с пунктом 4 настоящих Правил), а также необходимой медицинской документации (выписка из истории болезни, данные клинических, рентгенологических, лабораторных и других исследований) при ее </a:t>
            </a:r>
            <a:r>
              <a:rPr lang="ru-RU" sz="8000" dirty="0" smtClean="0">
                <a:latin typeface="Arial Narrow" pitchFamily="34" charset="0"/>
              </a:rPr>
              <a:t>наличии.</a:t>
            </a:r>
          </a:p>
          <a:p>
            <a:pPr marL="514350" indent="-514350" algn="just">
              <a:buAutoNum type="arabicPeriod"/>
            </a:pPr>
            <a:r>
              <a:rPr lang="ru-RU" sz="8000" dirty="0" smtClean="0">
                <a:latin typeface="Arial Narrow" pitchFamily="34" charset="0"/>
              </a:rPr>
              <a:t>После </a:t>
            </a:r>
            <a:r>
              <a:rPr lang="ru-RU" sz="8000" dirty="0">
                <a:latin typeface="Arial Narrow" pitchFamily="34" charset="0"/>
              </a:rPr>
              <a:t>завершения лечения иностранного гражданина в его адрес или адрес юридического либо физического лица, представляющего интересы иностранного гражданина, по согласованию с указанным гражданином направляется выписка из медицинской документации с указанием срока оказания медицинской помощи в медицинской организации, а также проведенных мероприятий по профилактике, диагностике, лечению и медицинской реабилитации.</a:t>
            </a:r>
            <a:r>
              <a:rPr lang="ru-RU" dirty="0"/>
              <a:t/>
            </a:r>
            <a:br>
              <a:rPr lang="ru-RU" dirty="0"/>
            </a:br>
            <a:r>
              <a:rPr lang="ru-RU" dirty="0"/>
              <a:t/>
            </a:r>
            <a:br>
              <a:rPr lang="ru-RU" dirty="0"/>
            </a:b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2071678"/>
          </a:xfrm>
          <a:solidFill>
            <a:schemeClr val="accent2">
              <a:lumMod val="60000"/>
              <a:lumOff val="40000"/>
            </a:schemeClr>
          </a:solidFill>
        </p:spPr>
        <p:txBody>
          <a:bodyPr>
            <a:normAutofit/>
          </a:bodyPr>
          <a:lstStyle/>
          <a:p>
            <a:r>
              <a:rPr lang="ru-RU" sz="2400" dirty="0">
                <a:latin typeface="Arial Narrow" pitchFamily="34" charset="0"/>
              </a:rPr>
              <a:t>Счета-фактуры за фактически оказанную медицинскую помощь в течение 10 дней после окончания лечения направляются медицинской организацией в адрес иностранного гражданина или юридического либо физического лица, представляющего интересы иностранного </a:t>
            </a:r>
            <a:r>
              <a:rPr lang="ru-RU" sz="2400" dirty="0" smtClean="0">
                <a:latin typeface="Arial Narrow" pitchFamily="34" charset="0"/>
              </a:rPr>
              <a:t>гражданина</a:t>
            </a:r>
            <a:endParaRPr lang="ru-RU" sz="2400" dirty="0">
              <a:latin typeface="Arial Narrow" pitchFamily="34" charset="0"/>
            </a:endParaRPr>
          </a:p>
        </p:txBody>
      </p:sp>
      <p:sp>
        <p:nvSpPr>
          <p:cNvPr id="3" name="Содержимое 2"/>
          <p:cNvSpPr>
            <a:spLocks noGrp="1"/>
          </p:cNvSpPr>
          <p:nvPr>
            <p:ph sz="half" idx="1"/>
          </p:nvPr>
        </p:nvSpPr>
        <p:spPr>
          <a:xfrm>
            <a:off x="0" y="2071678"/>
            <a:ext cx="4572000" cy="4786322"/>
          </a:xfrm>
          <a:solidFill>
            <a:schemeClr val="bg1">
              <a:lumMod val="65000"/>
            </a:schemeClr>
          </a:solidFill>
        </p:spPr>
        <p:txBody>
          <a:bodyPr>
            <a:normAutofit lnSpcReduction="10000"/>
          </a:bodyPr>
          <a:lstStyle/>
          <a:p>
            <a:pPr algn="ctr">
              <a:buNone/>
            </a:pPr>
            <a:endParaRPr lang="ru-RU" sz="2600" dirty="0" smtClean="0"/>
          </a:p>
          <a:p>
            <a:pPr algn="ctr">
              <a:buNone/>
            </a:pPr>
            <a:r>
              <a:rPr lang="ru-RU" sz="2600" dirty="0" smtClean="0"/>
              <a:t>Споры</a:t>
            </a:r>
            <a:r>
              <a:rPr lang="ru-RU" sz="2600" dirty="0"/>
              <a:t>, связанные с </a:t>
            </a:r>
            <a:r>
              <a:rPr lang="ru-RU" sz="2600" dirty="0" smtClean="0"/>
              <a:t>оказанием медицинской </a:t>
            </a:r>
            <a:r>
              <a:rPr lang="ru-RU" sz="2600" dirty="0"/>
              <a:t>помощи или несвоевременной оплатой счетов-фактур за фактически оказанную медицинскую помощь, разрешаются в порядке, предусмотренном законодательством Российской </a:t>
            </a:r>
            <a:r>
              <a:rPr lang="ru-RU" sz="2600" dirty="0" smtClean="0"/>
              <a:t>Федерации</a:t>
            </a:r>
            <a:r>
              <a:rPr lang="ru-RU" dirty="0"/>
              <a:t/>
            </a:r>
            <a:br>
              <a:rPr lang="ru-RU" dirty="0"/>
            </a:br>
            <a:endParaRPr lang="ru-RU" dirty="0"/>
          </a:p>
        </p:txBody>
      </p:sp>
      <p:sp>
        <p:nvSpPr>
          <p:cNvPr id="4" name="Содержимое 3"/>
          <p:cNvSpPr>
            <a:spLocks noGrp="1"/>
          </p:cNvSpPr>
          <p:nvPr>
            <p:ph sz="half" idx="2"/>
          </p:nvPr>
        </p:nvSpPr>
        <p:spPr>
          <a:xfrm>
            <a:off x="4572000" y="2071678"/>
            <a:ext cx="4572000" cy="4786322"/>
          </a:xfrm>
          <a:solidFill>
            <a:schemeClr val="bg1">
              <a:lumMod val="75000"/>
            </a:schemeClr>
          </a:solidFill>
        </p:spPr>
        <p:txBody>
          <a:bodyPr>
            <a:normAutofit lnSpcReduction="10000"/>
          </a:bodyPr>
          <a:lstStyle/>
          <a:p>
            <a:pPr algn="ctr">
              <a:buNone/>
            </a:pPr>
            <a:endParaRPr lang="ru-RU" dirty="0" smtClean="0"/>
          </a:p>
          <a:p>
            <a:pPr algn="ctr">
              <a:buNone/>
            </a:pPr>
            <a:r>
              <a:rPr lang="ru-RU" dirty="0" smtClean="0"/>
              <a:t>В </a:t>
            </a:r>
            <a:r>
              <a:rPr lang="ru-RU" dirty="0"/>
              <a:t>случае если международным договором Российской Федерации установлен иной порядок оказания медицинской помощи иностранным гражданам, применяются правила международного </a:t>
            </a:r>
            <a:r>
              <a:rPr lang="ru-RU" dirty="0" smtClean="0"/>
              <a:t>договора</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TotalTime>
  <Words>421</Words>
  <Application>Microsoft Office PowerPoint</Application>
  <PresentationFormat>Экран (4:3)</PresentationFormat>
  <Paragraphs>17</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Правила оказания медицинской помощи иностранным гражданам на территории Российской Федерации </vt:lpstr>
      <vt:lpstr>Медицинскими организациями государственной и муниципальной систем здравоохранения указанная медицинская помощь оказывается иностранным гражданам бесплатно</vt:lpstr>
      <vt:lpstr>  Медицинская документация об оказании платных услуг, направляемая из Российской Федерации в другое государство, заполняется на русском языке </vt:lpstr>
      <vt:lpstr>Счета-фактуры за фактически оказанную медицинскую помощь в течение 10 дней после окончания лечения направляются медицинской организацией в адрес иностранного гражданина или юридического либо физического лица, представляющего интересы иностранного гражданина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samoilik</dc:creator>
  <cp:lastModifiedBy>samoilik</cp:lastModifiedBy>
  <cp:revision>6</cp:revision>
  <dcterms:created xsi:type="dcterms:W3CDTF">2019-12-11T09:56:45Z</dcterms:created>
  <dcterms:modified xsi:type="dcterms:W3CDTF">2019-12-11T13:45:57Z</dcterms:modified>
</cp:coreProperties>
</file>