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9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CBA79B-C6D5-4930-816E-242261D0B595}" type="datetimeFigureOut">
              <a:rPr lang="ru-RU" smtClean="0"/>
              <a:pPr/>
              <a:t>11.12.2019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2D61CE-CE7C-47FE-ADC9-BC6DC99620E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
            <a:ext cx="9144000" cy="3143248"/>
          </a:xfrm>
          <a:solidFill>
            <a:schemeClr val="accent2">
              <a:lumMod val="60000"/>
              <a:lumOff val="40000"/>
            </a:schemeClr>
          </a:solidFill>
        </p:spPr>
        <p:txBody>
          <a:bodyPr>
            <a:normAutofit fontScale="90000"/>
          </a:bodyPr>
          <a:lstStyle/>
          <a:p>
            <a:r>
              <a:rPr lang="ru-RU" sz="3300" b="1" dirty="0" smtClean="0">
                <a:latin typeface="Arial Narrow" pitchFamily="34" charset="0"/>
              </a:rPr>
              <a:t/>
            </a:r>
            <a:br>
              <a:rPr lang="ru-RU" sz="3300" b="1" dirty="0" smtClean="0">
                <a:latin typeface="Arial Narrow" pitchFamily="34" charset="0"/>
              </a:rPr>
            </a:br>
            <a:r>
              <a:rPr lang="en-US" sz="3300" b="1" dirty="0" smtClean="0">
                <a:latin typeface="Arial Narrow" pitchFamily="34" charset="0"/>
              </a:rPr>
              <a:t>Rules </a:t>
            </a:r>
            <a:r>
              <a:rPr lang="en-US" sz="3300" b="1" dirty="0" smtClean="0">
                <a:latin typeface="Arial Narrow" pitchFamily="34" charset="0"/>
              </a:rPr>
              <a:t>for the provision of medical assistance to foreign citizens in the territory of the Russian Federation 1. These Rules determine the procedure for providing medical assistance to foreign citizens in the territory of the Russian </a:t>
            </a:r>
            <a:r>
              <a:rPr lang="en-US" sz="3300" b="1" dirty="0" smtClean="0">
                <a:latin typeface="Arial Narrow" pitchFamily="34" charset="0"/>
              </a:rPr>
              <a:t>Federation</a:t>
            </a:r>
            <a:r>
              <a:rPr lang="ru-RU" sz="5000" dirty="0">
                <a:latin typeface="Arial Narrow" pitchFamily="34" charset="0"/>
              </a:rPr>
              <a:t/>
            </a:r>
            <a:br>
              <a:rPr lang="ru-RU" sz="5000" dirty="0">
                <a:latin typeface="Arial Narrow" pitchFamily="34" charset="0"/>
              </a:rPr>
            </a:br>
            <a:endParaRPr lang="ru-RU" sz="5000" dirty="0">
              <a:latin typeface="Arial Narrow" pitchFamily="34" charset="0"/>
            </a:endParaRPr>
          </a:p>
        </p:txBody>
      </p:sp>
      <p:sp>
        <p:nvSpPr>
          <p:cNvPr id="3" name="Подзаголовок 2"/>
          <p:cNvSpPr>
            <a:spLocks noGrp="1"/>
          </p:cNvSpPr>
          <p:nvPr>
            <p:ph type="subTitle" idx="1"/>
          </p:nvPr>
        </p:nvSpPr>
        <p:spPr>
          <a:xfrm>
            <a:off x="0" y="2643182"/>
            <a:ext cx="9144000" cy="4214818"/>
          </a:xfrm>
          <a:solidFill>
            <a:schemeClr val="bg1">
              <a:lumMod val="65000"/>
            </a:schemeClr>
          </a:solidFill>
        </p:spPr>
        <p:txBody>
          <a:bodyPr>
            <a:noAutofit/>
          </a:bodyPr>
          <a:lstStyle/>
          <a:p>
            <a:r>
              <a:rPr lang="en-US" sz="3700" dirty="0" smtClean="0">
                <a:solidFill>
                  <a:schemeClr val="tx1"/>
                </a:solidFill>
                <a:latin typeface="Arial Narrow" pitchFamily="34" charset="0"/>
              </a:rPr>
              <a:t>Medical </a:t>
            </a:r>
            <a:r>
              <a:rPr lang="en-US" sz="3700" dirty="0" smtClean="0">
                <a:solidFill>
                  <a:schemeClr val="tx1"/>
                </a:solidFill>
                <a:latin typeface="Arial Narrow" pitchFamily="34" charset="0"/>
              </a:rPr>
              <a:t>assistance to foreign citizens temporarily residing (temporarily) or permanently residing in the Russian Federation is provided by medical and other organizations carrying out medical activities regardless of their legal form, as well as by individual entrepreneurs engaged in medical </a:t>
            </a:r>
            <a:r>
              <a:rPr lang="en-US" sz="3700" dirty="0" smtClean="0">
                <a:solidFill>
                  <a:schemeClr val="tx1"/>
                </a:solidFill>
                <a:latin typeface="Arial Narrow" pitchFamily="34" charset="0"/>
              </a:rPr>
              <a:t>activities</a:t>
            </a:r>
            <a:endParaRPr lang="ru-RU" sz="3700" dirty="0">
              <a:solidFill>
                <a:schemeClr val="tx1"/>
              </a:solidFill>
              <a:latin typeface="Arial Narrow"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071678"/>
          </a:xfrm>
          <a:solidFill>
            <a:schemeClr val="accent2">
              <a:lumMod val="60000"/>
              <a:lumOff val="40000"/>
            </a:schemeClr>
          </a:solidFill>
        </p:spPr>
        <p:txBody>
          <a:bodyPr>
            <a:normAutofit/>
          </a:bodyPr>
          <a:lstStyle/>
          <a:p>
            <a:r>
              <a:rPr lang="en-US" sz="3800" dirty="0" smtClean="0">
                <a:latin typeface="Arial Narrow" pitchFamily="34" charset="0"/>
              </a:rPr>
              <a:t>The medical organizations of the state and municipal health systems provide this medical assistance to foreign citizens free of </a:t>
            </a:r>
            <a:r>
              <a:rPr lang="en-US" sz="3800" dirty="0" smtClean="0">
                <a:latin typeface="Arial Narrow" pitchFamily="34" charset="0"/>
              </a:rPr>
              <a:t>charge </a:t>
            </a:r>
            <a:endParaRPr lang="ru-RU" sz="3800" dirty="0">
              <a:latin typeface="Arial Narrow" pitchFamily="34" charset="0"/>
            </a:endParaRPr>
          </a:p>
        </p:txBody>
      </p:sp>
      <p:sp>
        <p:nvSpPr>
          <p:cNvPr id="3" name="Содержимое 2"/>
          <p:cNvSpPr>
            <a:spLocks noGrp="1"/>
          </p:cNvSpPr>
          <p:nvPr>
            <p:ph idx="1"/>
          </p:nvPr>
        </p:nvSpPr>
        <p:spPr>
          <a:xfrm>
            <a:off x="0" y="2071678"/>
            <a:ext cx="9144000" cy="4786322"/>
          </a:xfrm>
          <a:solidFill>
            <a:schemeClr val="bg1">
              <a:lumMod val="65000"/>
            </a:schemeClr>
          </a:solidFill>
        </p:spPr>
        <p:txBody>
          <a:bodyPr>
            <a:normAutofit fontScale="92500" lnSpcReduction="20000"/>
          </a:bodyPr>
          <a:lstStyle/>
          <a:p>
            <a:pPr marL="514350" indent="-514350">
              <a:buAutoNum type="arabicPeriod"/>
            </a:pPr>
            <a:endParaRPr lang="ru-RU" dirty="0" smtClean="0"/>
          </a:p>
          <a:p>
            <a:pPr algn="just"/>
            <a:r>
              <a:rPr lang="en-US" sz="3000" dirty="0" smtClean="0">
                <a:latin typeface="Arial Narrow" pitchFamily="34" charset="0"/>
              </a:rPr>
              <a:t>Emergency medical care for sudden acute illnesses, conditions, exacerbation of chronic diseases that pose a threat to the patient’s life is provided to foreign citizens by medical organizations for free.</a:t>
            </a:r>
            <a:endParaRPr lang="ru-RU" sz="3000" dirty="0" smtClean="0">
              <a:latin typeface="Arial Narrow" pitchFamily="34" charset="0"/>
            </a:endParaRPr>
          </a:p>
          <a:p>
            <a:pPr algn="just"/>
            <a:r>
              <a:rPr lang="en-US" sz="3000" dirty="0" smtClean="0">
                <a:latin typeface="Arial Narrow" pitchFamily="34" charset="0"/>
              </a:rPr>
              <a:t>Foreign </a:t>
            </a:r>
            <a:r>
              <a:rPr lang="en-US" sz="3000" dirty="0" smtClean="0">
                <a:latin typeface="Arial Narrow" pitchFamily="34" charset="0"/>
              </a:rPr>
              <a:t>citizens who are insured in accordance with the Federal Law "On Compulsory Medical Insurance in the Russian Federation" are entitled to free medical care under compulsory medical insurance. </a:t>
            </a:r>
            <a:endParaRPr lang="ru-RU" sz="3000" dirty="0" smtClean="0">
              <a:latin typeface="Arial Narrow" pitchFamily="34" charset="0"/>
            </a:endParaRPr>
          </a:p>
          <a:p>
            <a:pPr algn="just"/>
            <a:r>
              <a:rPr lang="en-US" sz="3000" dirty="0" smtClean="0">
                <a:latin typeface="Arial Narrow" pitchFamily="34" charset="0"/>
              </a:rPr>
              <a:t>Ambulance</a:t>
            </a:r>
            <a:r>
              <a:rPr lang="en-US" sz="3000" dirty="0" smtClean="0">
                <a:latin typeface="Arial Narrow" pitchFamily="34" charset="0"/>
              </a:rPr>
              <a:t>, including specialized ambulance, medical assistance is provided to foreign citizens in case of diseases, accidents, injuries, poisonings and other conditions requiring urgent medical intervention.</a:t>
            </a:r>
            <a:endParaRPr lang="en-US" sz="3000" dirty="0">
              <a:latin typeface="Arial Narrow"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857364"/>
          </a:xfrm>
          <a:solidFill>
            <a:schemeClr val="accent2">
              <a:lumMod val="60000"/>
              <a:lumOff val="40000"/>
            </a:schemeClr>
          </a:solidFill>
        </p:spPr>
        <p:txBody>
          <a:bodyPr>
            <a:normAutofit fontScale="90000"/>
          </a:bodyPr>
          <a:lstStyle/>
          <a:p>
            <a:r>
              <a:rPr lang="ru-RU" sz="3300" dirty="0" smtClean="0">
                <a:latin typeface="Arial Narrow" pitchFamily="34" charset="0"/>
              </a:rPr>
              <a:t/>
            </a:r>
            <a:br>
              <a:rPr lang="ru-RU" sz="3300" dirty="0" smtClean="0">
                <a:latin typeface="Arial Narrow" pitchFamily="34" charset="0"/>
              </a:rPr>
            </a:br>
            <a:r>
              <a:rPr lang="en-US" sz="4000" dirty="0" smtClean="0">
                <a:latin typeface="Arial Narrow" pitchFamily="34" charset="0"/>
              </a:rPr>
              <a:t>Medical </a:t>
            </a:r>
            <a:r>
              <a:rPr lang="en-US" sz="4000" dirty="0" smtClean="0">
                <a:latin typeface="Arial Narrow" pitchFamily="34" charset="0"/>
              </a:rPr>
              <a:t>documentation on the provision of paid services, sent from the Russian Federation to another state, is filled out in </a:t>
            </a:r>
            <a:r>
              <a:rPr lang="en-US" sz="4000" dirty="0" smtClean="0">
                <a:latin typeface="Arial Narrow" pitchFamily="34" charset="0"/>
              </a:rPr>
              <a:t>Russian </a:t>
            </a:r>
            <a:r>
              <a:rPr lang="ru-RU" dirty="0"/>
              <a:t/>
            </a:r>
            <a:br>
              <a:rPr lang="ru-RU" dirty="0"/>
            </a:br>
            <a:endParaRPr lang="ru-RU" dirty="0"/>
          </a:p>
        </p:txBody>
      </p:sp>
      <p:sp>
        <p:nvSpPr>
          <p:cNvPr id="3" name="Содержимое 2"/>
          <p:cNvSpPr>
            <a:spLocks noGrp="1"/>
          </p:cNvSpPr>
          <p:nvPr>
            <p:ph idx="1"/>
          </p:nvPr>
        </p:nvSpPr>
        <p:spPr>
          <a:xfrm>
            <a:off x="0" y="1571612"/>
            <a:ext cx="9144000" cy="5286388"/>
          </a:xfrm>
          <a:solidFill>
            <a:schemeClr val="bg1">
              <a:lumMod val="65000"/>
            </a:schemeClr>
          </a:solidFill>
        </p:spPr>
        <p:txBody>
          <a:bodyPr>
            <a:normAutofit fontScale="70000" lnSpcReduction="20000"/>
          </a:bodyPr>
          <a:lstStyle/>
          <a:p>
            <a:pPr marL="514350" indent="-514350">
              <a:buAutoNum type="arabicPeriod"/>
            </a:pPr>
            <a:endParaRPr lang="ru-RU" sz="2600" dirty="0" smtClean="0">
              <a:latin typeface="Arial Narrow" pitchFamily="34" charset="0"/>
            </a:endParaRPr>
          </a:p>
          <a:p>
            <a:pPr algn="just"/>
            <a:r>
              <a:rPr lang="en-US" sz="3000" dirty="0" smtClean="0">
                <a:latin typeface="Arial Narrow" pitchFamily="34" charset="0"/>
              </a:rPr>
              <a:t>Emergency </a:t>
            </a:r>
            <a:r>
              <a:rPr lang="en-US" sz="3000" dirty="0" smtClean="0">
                <a:latin typeface="Arial Narrow" pitchFamily="34" charset="0"/>
              </a:rPr>
              <a:t>medical care (with the exception of emergency, including specialized emergency medical care) and a planned form is provided to foreign citizens in accordance with agreements on the provision of paid medical services or voluntary medical insurance agreements and (or) concluded in favor of foreign citizens referred to in paragraph 4 of these Rules, contracts in the field of compulsory medical insurance.</a:t>
            </a:r>
            <a:endParaRPr lang="ru-RU" sz="3000" dirty="0" smtClean="0">
              <a:latin typeface="Arial Narrow" pitchFamily="34" charset="0"/>
            </a:endParaRPr>
          </a:p>
          <a:p>
            <a:pPr algn="just"/>
            <a:r>
              <a:rPr lang="en-US" sz="3000" dirty="0" smtClean="0">
                <a:latin typeface="Arial Narrow" pitchFamily="34" charset="0"/>
              </a:rPr>
              <a:t>Medical </a:t>
            </a:r>
            <a:r>
              <a:rPr lang="en-US" sz="3000" dirty="0" smtClean="0">
                <a:latin typeface="Arial Narrow" pitchFamily="34" charset="0"/>
              </a:rPr>
              <a:t>assistance in a planned form is provided subject to the written submission by a foreign citizen of a guarantee of fulfillment of an obligation to pay the actual cost of medical services or to prepay medical services based on the estimated volume of the provision of these services (with the exception of cases of medical care in accordance with paragraph 4 of these Rules), as well as the necessary medical documentation (extract from the medical history, data from clinical, radiological, laboratory and other studies) When it is available.</a:t>
            </a:r>
            <a:endParaRPr lang="ru-RU" sz="3000" dirty="0" smtClean="0">
              <a:latin typeface="Arial Narrow" pitchFamily="34" charset="0"/>
            </a:endParaRPr>
          </a:p>
          <a:p>
            <a:pPr algn="just"/>
            <a:r>
              <a:rPr lang="en-US" sz="3000" dirty="0" smtClean="0">
                <a:latin typeface="Arial Narrow" pitchFamily="34" charset="0"/>
              </a:rPr>
              <a:t>After </a:t>
            </a:r>
            <a:r>
              <a:rPr lang="en-US" sz="3000" dirty="0" smtClean="0">
                <a:latin typeface="Arial Narrow" pitchFamily="34" charset="0"/>
              </a:rPr>
              <a:t>completing the treatment of a foreign citizen, an extract from medical documentation is sent to his address or to the address of a legal or natural person representing the interests of a foreign citizen, in agreement with the specified citizen, indicating the time period for the provision of medical care in a medical organization, as well as measures taken for prevention, diagnosis , treatment and medical rehabilitation. </a:t>
            </a:r>
            <a:r>
              <a:rPr lang="ru-RU" dirty="0"/>
              <a:t/>
            </a:r>
            <a:br>
              <a:rPr lang="ru-RU" dirty="0"/>
            </a:b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071678"/>
          </a:xfrm>
          <a:solidFill>
            <a:schemeClr val="accent2">
              <a:lumMod val="60000"/>
              <a:lumOff val="40000"/>
            </a:schemeClr>
          </a:solidFill>
        </p:spPr>
        <p:txBody>
          <a:bodyPr>
            <a:noAutofit/>
          </a:bodyPr>
          <a:lstStyle/>
          <a:p>
            <a:r>
              <a:rPr lang="en-US" sz="2500" dirty="0" smtClean="0">
                <a:latin typeface="Arial Narrow" pitchFamily="34" charset="0"/>
              </a:rPr>
              <a:t>Invoices for actually rendered medical care within 10 days after the end of treatment are sent by a medical organization to a foreign citizen or legal or natural person representing the interests of a foreign citizen, unless otherwise provided by the contract in accordance with which it was rendered</a:t>
            </a:r>
            <a:endParaRPr lang="ru-RU" sz="2500" dirty="0">
              <a:latin typeface="Arial Narrow" pitchFamily="34" charset="0"/>
            </a:endParaRPr>
          </a:p>
        </p:txBody>
      </p:sp>
      <p:sp>
        <p:nvSpPr>
          <p:cNvPr id="3" name="Содержимое 2"/>
          <p:cNvSpPr>
            <a:spLocks noGrp="1"/>
          </p:cNvSpPr>
          <p:nvPr>
            <p:ph sz="half" idx="1"/>
          </p:nvPr>
        </p:nvSpPr>
        <p:spPr>
          <a:xfrm>
            <a:off x="0" y="2071678"/>
            <a:ext cx="4572000" cy="4786322"/>
          </a:xfrm>
          <a:solidFill>
            <a:schemeClr val="bg1">
              <a:lumMod val="65000"/>
            </a:schemeClr>
          </a:solidFill>
        </p:spPr>
        <p:txBody>
          <a:bodyPr>
            <a:normAutofit fontScale="92500" lnSpcReduction="20000"/>
          </a:bodyPr>
          <a:lstStyle/>
          <a:p>
            <a:pPr algn="ctr">
              <a:buNone/>
            </a:pPr>
            <a:endParaRPr lang="ru-RU" sz="2600" dirty="0" smtClean="0"/>
          </a:p>
          <a:p>
            <a:pPr algn="ctr">
              <a:buNone/>
            </a:pPr>
            <a:r>
              <a:rPr lang="en-US" sz="3600" dirty="0" smtClean="0">
                <a:latin typeface="Arial Narrow" pitchFamily="34" charset="0"/>
              </a:rPr>
              <a:t>Disputes related to the provision of medical care or untimely payment of invoices for actually provided medical care are resolved in the manner prescribed by the legislation of the Russian Federation </a:t>
            </a:r>
            <a:r>
              <a:rPr lang="ru-RU" dirty="0"/>
              <a:t/>
            </a:r>
            <a:br>
              <a:rPr lang="ru-RU" dirty="0"/>
            </a:br>
            <a:endParaRPr lang="ru-RU" dirty="0"/>
          </a:p>
        </p:txBody>
      </p:sp>
      <p:sp>
        <p:nvSpPr>
          <p:cNvPr id="4" name="Содержимое 3"/>
          <p:cNvSpPr>
            <a:spLocks noGrp="1"/>
          </p:cNvSpPr>
          <p:nvPr>
            <p:ph sz="half" idx="2"/>
          </p:nvPr>
        </p:nvSpPr>
        <p:spPr>
          <a:xfrm>
            <a:off x="4572000" y="2071678"/>
            <a:ext cx="4572000" cy="4786322"/>
          </a:xfrm>
          <a:solidFill>
            <a:schemeClr val="bg1">
              <a:lumMod val="75000"/>
            </a:schemeClr>
          </a:solidFill>
        </p:spPr>
        <p:txBody>
          <a:bodyPr>
            <a:noAutofit/>
          </a:bodyPr>
          <a:lstStyle/>
          <a:p>
            <a:pPr algn="ctr">
              <a:buNone/>
            </a:pPr>
            <a:endParaRPr lang="ru-RU" sz="3200" dirty="0" smtClean="0">
              <a:latin typeface="Arial Narrow" pitchFamily="34" charset="0"/>
            </a:endParaRPr>
          </a:p>
          <a:p>
            <a:pPr algn="ctr">
              <a:buNone/>
            </a:pPr>
            <a:r>
              <a:rPr lang="ru-RU" sz="3200" dirty="0" err="1" smtClean="0">
                <a:latin typeface="Arial Narrow" pitchFamily="34" charset="0"/>
              </a:rPr>
              <a:t>If</a:t>
            </a:r>
            <a:r>
              <a:rPr lang="ru-RU" sz="3200" dirty="0" smtClean="0">
                <a:latin typeface="Arial Narrow" pitchFamily="34" charset="0"/>
              </a:rPr>
              <a:t> </a:t>
            </a:r>
            <a:r>
              <a:rPr lang="ru-RU" sz="3200" dirty="0" err="1" smtClean="0">
                <a:latin typeface="Arial Narrow" pitchFamily="34" charset="0"/>
              </a:rPr>
              <a:t>an</a:t>
            </a:r>
            <a:r>
              <a:rPr lang="ru-RU" sz="3200" dirty="0" smtClean="0">
                <a:latin typeface="Arial Narrow" pitchFamily="34" charset="0"/>
              </a:rPr>
              <a:t> </a:t>
            </a:r>
            <a:r>
              <a:rPr lang="ru-RU" sz="3200" dirty="0" err="1" smtClean="0">
                <a:latin typeface="Arial Narrow" pitchFamily="34" charset="0"/>
              </a:rPr>
              <a:t>international</a:t>
            </a:r>
            <a:r>
              <a:rPr lang="ru-RU" sz="3200" dirty="0" smtClean="0">
                <a:latin typeface="Arial Narrow" pitchFamily="34" charset="0"/>
              </a:rPr>
              <a:t> </a:t>
            </a:r>
            <a:r>
              <a:rPr lang="ru-RU" sz="3200" dirty="0" err="1" smtClean="0">
                <a:latin typeface="Arial Narrow" pitchFamily="34" charset="0"/>
              </a:rPr>
              <a:t>treaty</a:t>
            </a:r>
            <a:r>
              <a:rPr lang="ru-RU" sz="3200" dirty="0" smtClean="0">
                <a:latin typeface="Arial Narrow" pitchFamily="34" charset="0"/>
              </a:rPr>
              <a:t> </a:t>
            </a:r>
            <a:r>
              <a:rPr lang="ru-RU" sz="3200" dirty="0" err="1" smtClean="0">
                <a:latin typeface="Arial Narrow" pitchFamily="34" charset="0"/>
              </a:rPr>
              <a:t>of</a:t>
            </a:r>
            <a:r>
              <a:rPr lang="ru-RU" sz="3200" dirty="0" smtClean="0">
                <a:latin typeface="Arial Narrow" pitchFamily="34" charset="0"/>
              </a:rPr>
              <a:t> </a:t>
            </a:r>
            <a:r>
              <a:rPr lang="ru-RU" sz="3200" dirty="0" err="1" smtClean="0">
                <a:latin typeface="Arial Narrow" pitchFamily="34" charset="0"/>
              </a:rPr>
              <a:t>the</a:t>
            </a:r>
            <a:r>
              <a:rPr lang="ru-RU" sz="3200" dirty="0" smtClean="0">
                <a:latin typeface="Arial Narrow" pitchFamily="34" charset="0"/>
              </a:rPr>
              <a:t> </a:t>
            </a:r>
            <a:r>
              <a:rPr lang="ru-RU" sz="3200" dirty="0" err="1" smtClean="0">
                <a:latin typeface="Arial Narrow" pitchFamily="34" charset="0"/>
              </a:rPr>
              <a:t>Russian</a:t>
            </a:r>
            <a:r>
              <a:rPr lang="ru-RU" sz="3200" dirty="0" smtClean="0">
                <a:latin typeface="Arial Narrow" pitchFamily="34" charset="0"/>
              </a:rPr>
              <a:t> </a:t>
            </a:r>
            <a:r>
              <a:rPr lang="ru-RU" sz="3200" dirty="0" err="1" smtClean="0">
                <a:latin typeface="Arial Narrow" pitchFamily="34" charset="0"/>
              </a:rPr>
              <a:t>Federation</a:t>
            </a:r>
            <a:r>
              <a:rPr lang="ru-RU" sz="3200" dirty="0" smtClean="0">
                <a:latin typeface="Arial Narrow" pitchFamily="34" charset="0"/>
              </a:rPr>
              <a:t> </a:t>
            </a:r>
            <a:r>
              <a:rPr lang="ru-RU" sz="3200" dirty="0" err="1" smtClean="0">
                <a:latin typeface="Arial Narrow" pitchFamily="34" charset="0"/>
              </a:rPr>
              <a:t>establishes</a:t>
            </a:r>
            <a:r>
              <a:rPr lang="ru-RU" sz="3200" dirty="0" smtClean="0">
                <a:latin typeface="Arial Narrow" pitchFamily="34" charset="0"/>
              </a:rPr>
              <a:t> </a:t>
            </a:r>
            <a:r>
              <a:rPr lang="ru-RU" sz="3200" dirty="0" err="1" smtClean="0">
                <a:latin typeface="Arial Narrow" pitchFamily="34" charset="0"/>
              </a:rPr>
              <a:t>a</a:t>
            </a:r>
            <a:r>
              <a:rPr lang="ru-RU" sz="3200" dirty="0" smtClean="0">
                <a:latin typeface="Arial Narrow" pitchFamily="34" charset="0"/>
              </a:rPr>
              <a:t> </a:t>
            </a:r>
            <a:r>
              <a:rPr lang="ru-RU" sz="3200" dirty="0" err="1" smtClean="0">
                <a:latin typeface="Arial Narrow" pitchFamily="34" charset="0"/>
              </a:rPr>
              <a:t>different</a:t>
            </a:r>
            <a:r>
              <a:rPr lang="ru-RU" sz="3200" dirty="0" smtClean="0">
                <a:latin typeface="Arial Narrow" pitchFamily="34" charset="0"/>
              </a:rPr>
              <a:t> </a:t>
            </a:r>
            <a:r>
              <a:rPr lang="ru-RU" sz="3200" dirty="0" err="1" smtClean="0">
                <a:latin typeface="Arial Narrow" pitchFamily="34" charset="0"/>
              </a:rPr>
              <a:t>procedure</a:t>
            </a:r>
            <a:r>
              <a:rPr lang="ru-RU" sz="3200" dirty="0" smtClean="0">
                <a:latin typeface="Arial Narrow" pitchFamily="34" charset="0"/>
              </a:rPr>
              <a:t> </a:t>
            </a:r>
            <a:r>
              <a:rPr lang="ru-RU" sz="3200" dirty="0" err="1" smtClean="0">
                <a:latin typeface="Arial Narrow" pitchFamily="34" charset="0"/>
              </a:rPr>
              <a:t>for</a:t>
            </a:r>
            <a:r>
              <a:rPr lang="ru-RU" sz="3200" dirty="0" smtClean="0">
                <a:latin typeface="Arial Narrow" pitchFamily="34" charset="0"/>
              </a:rPr>
              <a:t> </a:t>
            </a:r>
            <a:r>
              <a:rPr lang="ru-RU" sz="3200" dirty="0" err="1" smtClean="0">
                <a:latin typeface="Arial Narrow" pitchFamily="34" charset="0"/>
              </a:rPr>
              <a:t>the</a:t>
            </a:r>
            <a:r>
              <a:rPr lang="ru-RU" sz="3200" dirty="0" smtClean="0">
                <a:latin typeface="Arial Narrow" pitchFamily="34" charset="0"/>
              </a:rPr>
              <a:t> </a:t>
            </a:r>
            <a:r>
              <a:rPr lang="ru-RU" sz="3200" dirty="0" err="1" smtClean="0">
                <a:latin typeface="Arial Narrow" pitchFamily="34" charset="0"/>
              </a:rPr>
              <a:t>provision</a:t>
            </a:r>
            <a:r>
              <a:rPr lang="ru-RU" sz="3200" dirty="0" smtClean="0">
                <a:latin typeface="Arial Narrow" pitchFamily="34" charset="0"/>
              </a:rPr>
              <a:t> </a:t>
            </a:r>
            <a:r>
              <a:rPr lang="ru-RU" sz="3200" dirty="0" err="1" smtClean="0">
                <a:latin typeface="Arial Narrow" pitchFamily="34" charset="0"/>
              </a:rPr>
              <a:t>of</a:t>
            </a:r>
            <a:r>
              <a:rPr lang="ru-RU" sz="3200" dirty="0" smtClean="0">
                <a:latin typeface="Arial Narrow" pitchFamily="34" charset="0"/>
              </a:rPr>
              <a:t> </a:t>
            </a:r>
            <a:r>
              <a:rPr lang="ru-RU" sz="3200" dirty="0" err="1" smtClean="0">
                <a:latin typeface="Arial Narrow" pitchFamily="34" charset="0"/>
              </a:rPr>
              <a:t>medical</a:t>
            </a:r>
            <a:r>
              <a:rPr lang="ru-RU" sz="3200" dirty="0" smtClean="0">
                <a:latin typeface="Arial Narrow" pitchFamily="34" charset="0"/>
              </a:rPr>
              <a:t> </a:t>
            </a:r>
            <a:r>
              <a:rPr lang="ru-RU" sz="3200" dirty="0" err="1" smtClean="0">
                <a:latin typeface="Arial Narrow" pitchFamily="34" charset="0"/>
              </a:rPr>
              <a:t>assistance</a:t>
            </a:r>
            <a:r>
              <a:rPr lang="ru-RU" sz="3200" dirty="0" smtClean="0">
                <a:latin typeface="Arial Narrow" pitchFamily="34" charset="0"/>
              </a:rPr>
              <a:t> </a:t>
            </a:r>
            <a:r>
              <a:rPr lang="ru-RU" sz="3200" dirty="0" err="1" smtClean="0">
                <a:latin typeface="Arial Narrow" pitchFamily="34" charset="0"/>
              </a:rPr>
              <a:t>to</a:t>
            </a:r>
            <a:r>
              <a:rPr lang="ru-RU" sz="3200" dirty="0" smtClean="0">
                <a:latin typeface="Arial Narrow" pitchFamily="34" charset="0"/>
              </a:rPr>
              <a:t> </a:t>
            </a:r>
            <a:r>
              <a:rPr lang="ru-RU" sz="3200" dirty="0" err="1" smtClean="0">
                <a:latin typeface="Arial Narrow" pitchFamily="34" charset="0"/>
              </a:rPr>
              <a:t>foreign</a:t>
            </a:r>
            <a:r>
              <a:rPr lang="ru-RU" sz="3200" dirty="0" smtClean="0">
                <a:latin typeface="Arial Narrow" pitchFamily="34" charset="0"/>
              </a:rPr>
              <a:t> </a:t>
            </a:r>
            <a:r>
              <a:rPr lang="ru-RU" sz="3200" dirty="0" err="1" smtClean="0">
                <a:latin typeface="Arial Narrow" pitchFamily="34" charset="0"/>
              </a:rPr>
              <a:t>citizens</a:t>
            </a:r>
            <a:r>
              <a:rPr lang="ru-RU" sz="3200" dirty="0" smtClean="0">
                <a:latin typeface="Arial Narrow" pitchFamily="34" charset="0"/>
              </a:rPr>
              <a:t>, </a:t>
            </a:r>
            <a:r>
              <a:rPr lang="ru-RU" sz="3200" dirty="0" err="1" smtClean="0">
                <a:latin typeface="Arial Narrow" pitchFamily="34" charset="0"/>
              </a:rPr>
              <a:t>the</a:t>
            </a:r>
            <a:r>
              <a:rPr lang="ru-RU" sz="3200" dirty="0" smtClean="0">
                <a:latin typeface="Arial Narrow" pitchFamily="34" charset="0"/>
              </a:rPr>
              <a:t> </a:t>
            </a:r>
            <a:r>
              <a:rPr lang="ru-RU" sz="3200" dirty="0" err="1" smtClean="0">
                <a:latin typeface="Arial Narrow" pitchFamily="34" charset="0"/>
              </a:rPr>
              <a:t>rules</a:t>
            </a:r>
            <a:r>
              <a:rPr lang="ru-RU" sz="3200" dirty="0" smtClean="0">
                <a:latin typeface="Arial Narrow" pitchFamily="34" charset="0"/>
              </a:rPr>
              <a:t> </a:t>
            </a:r>
            <a:r>
              <a:rPr lang="ru-RU" sz="3200" dirty="0" err="1" smtClean="0">
                <a:latin typeface="Arial Narrow" pitchFamily="34" charset="0"/>
              </a:rPr>
              <a:t>of</a:t>
            </a:r>
            <a:r>
              <a:rPr lang="ru-RU" sz="3200" dirty="0" smtClean="0">
                <a:latin typeface="Arial Narrow" pitchFamily="34" charset="0"/>
              </a:rPr>
              <a:t> </a:t>
            </a:r>
            <a:r>
              <a:rPr lang="ru-RU" sz="3200" dirty="0" err="1" smtClean="0">
                <a:latin typeface="Arial Narrow" pitchFamily="34" charset="0"/>
              </a:rPr>
              <a:t>the</a:t>
            </a:r>
            <a:r>
              <a:rPr lang="ru-RU" sz="3200" dirty="0" smtClean="0">
                <a:latin typeface="Arial Narrow" pitchFamily="34" charset="0"/>
              </a:rPr>
              <a:t> </a:t>
            </a:r>
            <a:r>
              <a:rPr lang="ru-RU" sz="3200" dirty="0" err="1" smtClean="0">
                <a:latin typeface="Arial Narrow" pitchFamily="34" charset="0"/>
              </a:rPr>
              <a:t>international</a:t>
            </a:r>
            <a:r>
              <a:rPr lang="ru-RU" sz="3200" dirty="0" smtClean="0">
                <a:latin typeface="Arial Narrow" pitchFamily="34" charset="0"/>
              </a:rPr>
              <a:t> </a:t>
            </a:r>
            <a:r>
              <a:rPr lang="ru-RU" sz="3200" dirty="0" err="1" smtClean="0">
                <a:latin typeface="Arial Narrow" pitchFamily="34" charset="0"/>
              </a:rPr>
              <a:t>treaty</a:t>
            </a:r>
            <a:r>
              <a:rPr lang="ru-RU" sz="3200" dirty="0" smtClean="0">
                <a:latin typeface="Arial Narrow" pitchFamily="34" charset="0"/>
              </a:rPr>
              <a:t> </a:t>
            </a:r>
            <a:r>
              <a:rPr lang="ru-RU" sz="3200" dirty="0" err="1" smtClean="0">
                <a:latin typeface="Arial Narrow" pitchFamily="34" charset="0"/>
              </a:rPr>
              <a:t>apply</a:t>
            </a:r>
            <a:endParaRPr lang="ru-RU" sz="3200" dirty="0" smtClean="0">
              <a:latin typeface="Arial Narrow" pitchFamily="34"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510</Words>
  <Application>Microsoft Office PowerPoint</Application>
  <PresentationFormat>Экран (4:3)</PresentationFormat>
  <Paragraphs>17</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Тема Office</vt:lpstr>
      <vt:lpstr> Rules for the provision of medical assistance to foreign citizens in the territory of the Russian Federation 1. These Rules determine the procedure for providing medical assistance to foreign citizens in the territory of the Russian Federation </vt:lpstr>
      <vt:lpstr>The medical organizations of the state and municipal health systems provide this medical assistance to foreign citizens free of charge </vt:lpstr>
      <vt:lpstr> Medical documentation on the provision of paid services, sent from the Russian Federation to another state, is filled out in Russian  </vt:lpstr>
      <vt:lpstr>Invoices for actually rendered medical care within 10 days after the end of treatment are sent by a medical organization to a foreign citizen or legal or natural person representing the interests of a foreign citizen, unless otherwise provided by the contract in accordance with which it was rendered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samoilik</dc:creator>
  <cp:lastModifiedBy>samoilik</cp:lastModifiedBy>
  <cp:revision>7</cp:revision>
  <dcterms:created xsi:type="dcterms:W3CDTF">2019-12-11T09:56:45Z</dcterms:created>
  <dcterms:modified xsi:type="dcterms:W3CDTF">2019-12-11T13:44:27Z</dcterms:modified>
</cp:coreProperties>
</file>